
<file path=[Content_Types].xml><?xml version="1.0" encoding="utf-8"?>
<Types xmlns="http://schemas.openxmlformats.org/package/2006/content-types">
  <Default Extension="bin" ContentType="image/unknown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8"/>
  </p:notesMasterIdLst>
  <p:sldIdLst>
    <p:sldId id="256" r:id="rId2"/>
    <p:sldId id="258" r:id="rId3"/>
    <p:sldId id="260" r:id="rId4"/>
    <p:sldId id="264" r:id="rId5"/>
    <p:sldId id="265" r:id="rId6"/>
    <p:sldId id="275" r:id="rId7"/>
    <p:sldId id="288" r:id="rId8"/>
    <p:sldId id="287" r:id="rId9"/>
    <p:sldId id="277" r:id="rId10"/>
    <p:sldId id="289" r:id="rId11"/>
    <p:sldId id="293" r:id="rId12"/>
    <p:sldId id="290" r:id="rId13"/>
    <p:sldId id="285" r:id="rId14"/>
    <p:sldId id="286" r:id="rId15"/>
    <p:sldId id="291" r:id="rId16"/>
    <p:sldId id="279" r:id="rId17"/>
    <p:sldId id="280" r:id="rId18"/>
    <p:sldId id="278" r:id="rId19"/>
    <p:sldId id="292" r:id="rId20"/>
    <p:sldId id="281" r:id="rId21"/>
    <p:sldId id="282" r:id="rId22"/>
    <p:sldId id="283" r:id="rId23"/>
    <p:sldId id="273" r:id="rId24"/>
    <p:sldId id="271" r:id="rId25"/>
    <p:sldId id="267" r:id="rId26"/>
    <p:sldId id="284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2110C"/>
    <a:srgbClr val="FF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629" autoAdjust="0"/>
    <p:restoredTop sz="94660"/>
  </p:normalViewPr>
  <p:slideViewPr>
    <p:cSldViewPr snapToGrid="0">
      <p:cViewPr varScale="1">
        <p:scale>
          <a:sx n="80" d="100"/>
          <a:sy n="80" d="100"/>
        </p:scale>
        <p:origin x="72" y="19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EE6D09-BC55-425F-87B2-C2CBD73856ED}" type="datetimeFigureOut">
              <a:rPr lang="en-IN" smtClean="0"/>
              <a:t>02-04-2024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3BD40A-3941-456C-AFA6-3B442A213D9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767589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73614-C0A2-4C9D-90C4-EB79216AA88E}" type="datetimeFigureOut">
              <a:rPr lang="en-IN" smtClean="0"/>
              <a:t>02-04-2024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671BC3-E585-45F5-9F52-02E27CED5B8E}" type="slidenum">
              <a:rPr lang="en-IN" smtClean="0"/>
              <a:t>‹#›</a:t>
            </a:fld>
            <a:endParaRPr lang="en-IN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66247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73614-C0A2-4C9D-90C4-EB79216AA88E}" type="datetimeFigureOut">
              <a:rPr lang="en-IN" smtClean="0"/>
              <a:t>02-04-2024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671BC3-E585-45F5-9F52-02E27CED5B8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295216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73614-C0A2-4C9D-90C4-EB79216AA88E}" type="datetimeFigureOut">
              <a:rPr lang="en-IN" smtClean="0"/>
              <a:t>02-04-2024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671BC3-E585-45F5-9F52-02E27CED5B8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307454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73614-C0A2-4C9D-90C4-EB79216AA88E}" type="datetimeFigureOut">
              <a:rPr lang="en-IN" smtClean="0"/>
              <a:t>02-04-2024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671BC3-E585-45F5-9F52-02E27CED5B8E}" type="slidenum">
              <a:rPr lang="en-IN" smtClean="0"/>
              <a:t>‹#›</a:t>
            </a:fld>
            <a:endParaRPr lang="en-IN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369952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73614-C0A2-4C9D-90C4-EB79216AA88E}" type="datetimeFigureOut">
              <a:rPr lang="en-IN" smtClean="0"/>
              <a:t>02-04-2024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671BC3-E585-45F5-9F52-02E27CED5B8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405344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73614-C0A2-4C9D-90C4-EB79216AA88E}" type="datetimeFigureOut">
              <a:rPr lang="en-IN" smtClean="0"/>
              <a:t>02-04-2024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671BC3-E585-45F5-9F52-02E27CED5B8E}" type="slidenum">
              <a:rPr lang="en-IN" smtClean="0"/>
              <a:t>‹#›</a:t>
            </a:fld>
            <a:endParaRPr lang="en-IN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00488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73614-C0A2-4C9D-90C4-EB79216AA88E}" type="datetimeFigureOut">
              <a:rPr lang="en-IN" smtClean="0"/>
              <a:t>02-04-2024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671BC3-E585-45F5-9F52-02E27CED5B8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7121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73614-C0A2-4C9D-90C4-EB79216AA88E}" type="datetimeFigureOut">
              <a:rPr lang="en-IN" smtClean="0"/>
              <a:t>02-04-2024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671BC3-E585-45F5-9F52-02E27CED5B8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662600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73614-C0A2-4C9D-90C4-EB79216AA88E}" type="datetimeFigureOut">
              <a:rPr lang="en-IN" smtClean="0"/>
              <a:t>02-04-2024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671BC3-E585-45F5-9F52-02E27CED5B8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135327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73614-C0A2-4C9D-90C4-EB79216AA88E}" type="datetimeFigureOut">
              <a:rPr lang="en-IN" smtClean="0"/>
              <a:t>02-04-2024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671BC3-E585-45F5-9F52-02E27CED5B8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985008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73614-C0A2-4C9D-90C4-EB79216AA88E}" type="datetimeFigureOut">
              <a:rPr lang="en-IN" smtClean="0"/>
              <a:t>02-04-2024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671BC3-E585-45F5-9F52-02E27CED5B8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025374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73614-C0A2-4C9D-90C4-EB79216AA88E}" type="datetimeFigureOut">
              <a:rPr lang="en-IN" smtClean="0"/>
              <a:t>02-04-2024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671BC3-E585-45F5-9F52-02E27CED5B8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636161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73614-C0A2-4C9D-90C4-EB79216AA88E}" type="datetimeFigureOut">
              <a:rPr lang="en-IN" smtClean="0"/>
              <a:t>02-04-2024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671BC3-E585-45F5-9F52-02E27CED5B8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17141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73614-C0A2-4C9D-90C4-EB79216AA88E}" type="datetimeFigureOut">
              <a:rPr lang="en-IN" smtClean="0"/>
              <a:t>02-04-2024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671BC3-E585-45F5-9F52-02E27CED5B8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753418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73614-C0A2-4C9D-90C4-EB79216AA88E}" type="datetimeFigureOut">
              <a:rPr lang="en-IN" smtClean="0"/>
              <a:t>02-04-2024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671BC3-E585-45F5-9F52-02E27CED5B8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927426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73614-C0A2-4C9D-90C4-EB79216AA88E}" type="datetimeFigureOut">
              <a:rPr lang="en-IN" smtClean="0"/>
              <a:t>02-04-2024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671BC3-E585-45F5-9F52-02E27CED5B8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449057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73614-C0A2-4C9D-90C4-EB79216AA88E}" type="datetimeFigureOut">
              <a:rPr lang="en-IN" smtClean="0"/>
              <a:t>02-04-2024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671BC3-E585-45F5-9F52-02E27CED5B8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665970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3BD73614-C0A2-4C9D-90C4-EB79216AA88E}" type="datetimeFigureOut">
              <a:rPr lang="en-IN" smtClean="0"/>
              <a:t>02-04-2024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E1671BC3-E585-45F5-9F52-02E27CED5B8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1501809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bin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microsoft.com/office/2007/relationships/hdphoto" Target="../media/hdphoto2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1.png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2.png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6.png"/><Relationship Id="rId7" Type="http://schemas.openxmlformats.org/officeDocument/2006/relationships/image" Target="../media/image3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microsoft.com/office/2007/relationships/hdphoto" Target="../media/hdphoto2.wdp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microsoft.com/office/2007/relationships/hdphoto" Target="../media/hdphoto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0">
              <a:schemeClr val="bg2">
                <a:lumMod val="75000"/>
              </a:schemeClr>
            </a:gs>
            <a:gs pos="66000">
              <a:srgbClr val="54C0DF"/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04A4A10-63F3-AE18-F1BF-8E6D17C512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25" y="0"/>
            <a:ext cx="2703910" cy="1077339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4F5C6A8E-9287-48BD-1E6A-D46BBE10CD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87252" y="3557058"/>
            <a:ext cx="7402513" cy="129540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400" b="1" dirty="0">
                <a:solidFill>
                  <a:schemeClr val="accent2">
                    <a:lumMod val="75000"/>
                  </a:schemeClr>
                </a:solidFill>
              </a:rPr>
              <a:t>Tinker Quest’</a:t>
            </a:r>
            <a:r>
              <a:rPr lang="en-US" sz="4400" b="1" dirty="0">
                <a:solidFill>
                  <a:srgbClr val="FFCC00"/>
                </a:solidFill>
              </a:rPr>
              <a:t>24</a:t>
            </a:r>
            <a:br>
              <a:rPr lang="en-US" b="1" dirty="0"/>
            </a:br>
            <a:endParaRPr lang="en-IN" b="1" dirty="0"/>
          </a:p>
        </p:txBody>
      </p:sp>
      <p:sp>
        <p:nvSpPr>
          <p:cNvPr id="13" name="Subtitle 12">
            <a:extLst>
              <a:ext uri="{FF2B5EF4-FFF2-40B4-BE49-F238E27FC236}">
                <a16:creationId xmlns:a16="http://schemas.microsoft.com/office/drawing/2014/main" id="{02986D7F-6732-1308-EA89-F99E44653F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72127" y="3977217"/>
            <a:ext cx="6400800" cy="1947333"/>
          </a:xfrm>
        </p:spPr>
        <p:txBody>
          <a:bodyPr>
            <a:normAutofit/>
          </a:bodyPr>
          <a:lstStyle/>
          <a:p>
            <a:pPr algn="r"/>
            <a:r>
              <a:rPr lang="en-US" sz="28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sz="2800" b="1" dirty="0">
                <a:solidFill>
                  <a:srgbClr val="FFCC00"/>
                </a:solidFill>
              </a:rPr>
              <a:t>Team</a:t>
            </a:r>
            <a:r>
              <a:rPr lang="en-US" sz="2800" b="1" dirty="0">
                <a:solidFill>
                  <a:schemeClr val="accent2">
                    <a:lumMod val="75000"/>
                  </a:schemeClr>
                </a:solidFill>
              </a:rPr>
              <a:t> Terox</a:t>
            </a:r>
          </a:p>
          <a:p>
            <a:pPr marL="342900" indent="-342900" algn="r">
              <a:buFont typeface="Arial" panose="020B0604020202020204" pitchFamily="34" charset="0"/>
              <a:buChar char="•"/>
            </a:pPr>
            <a:r>
              <a:rPr lang="en-IN" sz="1800" b="1" dirty="0">
                <a:solidFill>
                  <a:schemeClr val="accent2">
                    <a:lumMod val="75000"/>
                  </a:schemeClr>
                </a:solidFill>
              </a:rPr>
              <a:t>Satish</a:t>
            </a:r>
            <a:r>
              <a:rPr lang="en-IN" sz="1800" b="1" dirty="0">
                <a:solidFill>
                  <a:schemeClr val="tx1"/>
                </a:solidFill>
              </a:rPr>
              <a:t> </a:t>
            </a:r>
            <a:r>
              <a:rPr lang="en-IN" sz="1800" b="1" dirty="0">
                <a:solidFill>
                  <a:schemeClr val="accent2">
                    <a:lumMod val="75000"/>
                  </a:schemeClr>
                </a:solidFill>
              </a:rPr>
              <a:t>Kumar</a:t>
            </a:r>
            <a:r>
              <a:rPr lang="en-IN" sz="1800" b="1" dirty="0">
                <a:solidFill>
                  <a:schemeClr val="tx1"/>
                </a:solidFill>
              </a:rPr>
              <a:t> </a:t>
            </a:r>
            <a:r>
              <a:rPr lang="en-IN" sz="1800" b="1" dirty="0">
                <a:solidFill>
                  <a:schemeClr val="accent2">
                    <a:lumMod val="75000"/>
                  </a:schemeClr>
                </a:solidFill>
              </a:rPr>
              <a:t>Maurya</a:t>
            </a:r>
            <a:r>
              <a:rPr lang="en-IN" sz="1800" b="1" dirty="0">
                <a:solidFill>
                  <a:schemeClr val="tx1"/>
                </a:solidFill>
              </a:rPr>
              <a:t> </a:t>
            </a:r>
          </a:p>
          <a:p>
            <a:pPr marL="342900" indent="-342900" algn="r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accent2">
                    <a:lumMod val="75000"/>
                  </a:schemeClr>
                </a:solidFill>
              </a:rPr>
              <a:t>Kousik</a:t>
            </a:r>
            <a:r>
              <a:rPr lang="en-US" sz="1800" b="1" dirty="0">
                <a:solidFill>
                  <a:schemeClr val="tx1"/>
                </a:solidFill>
              </a:rPr>
              <a:t> </a:t>
            </a:r>
            <a:r>
              <a:rPr lang="en-US" sz="1800" b="1" dirty="0">
                <a:solidFill>
                  <a:schemeClr val="accent2">
                    <a:lumMod val="75000"/>
                  </a:schemeClr>
                </a:solidFill>
              </a:rPr>
              <a:t>Kumar</a:t>
            </a:r>
            <a:r>
              <a:rPr lang="en-US" sz="1800" b="1" dirty="0">
                <a:solidFill>
                  <a:schemeClr val="tx1"/>
                </a:solidFill>
              </a:rPr>
              <a:t> </a:t>
            </a:r>
            <a:r>
              <a:rPr lang="en-US" sz="1800" b="1" dirty="0">
                <a:solidFill>
                  <a:schemeClr val="accent2">
                    <a:lumMod val="75000"/>
                  </a:schemeClr>
                </a:solidFill>
              </a:rPr>
              <a:t>Barnwal</a:t>
            </a:r>
          </a:p>
          <a:p>
            <a:pPr marL="342900" indent="-342900" algn="r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accent2">
                    <a:lumMod val="75000"/>
                  </a:schemeClr>
                </a:solidFill>
              </a:rPr>
              <a:t>Aditya</a:t>
            </a:r>
            <a:r>
              <a:rPr lang="en-US" sz="1800" b="1" dirty="0">
                <a:solidFill>
                  <a:schemeClr val="tx1"/>
                </a:solidFill>
              </a:rPr>
              <a:t> </a:t>
            </a:r>
            <a:r>
              <a:rPr lang="en-US" sz="1800" b="1" dirty="0">
                <a:solidFill>
                  <a:schemeClr val="accent2">
                    <a:lumMod val="75000"/>
                  </a:schemeClr>
                </a:solidFill>
              </a:rPr>
              <a:t>Kumar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C3194D8-4449-7AAB-0EA6-B07DA96014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25" y="1847850"/>
            <a:ext cx="3547961" cy="50101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68A522E-4B48-5B08-C00E-43AA2086FE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798" y="1202584"/>
            <a:ext cx="2461420" cy="15147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22796BA-60F6-4314-ED86-E8896AFB07EC}"/>
              </a:ext>
            </a:extLst>
          </p:cNvPr>
          <p:cNvSpPr txBox="1"/>
          <p:nvPr/>
        </p:nvSpPr>
        <p:spPr>
          <a:xfrm>
            <a:off x="5907038" y="2931610"/>
            <a:ext cx="3188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CC00"/>
                </a:solidFill>
              </a:rPr>
              <a:t>PRESENT</a:t>
            </a:r>
            <a:endParaRPr lang="en-IN" b="1" dirty="0">
              <a:solidFill>
                <a:srgbClr val="FFCC00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6F40895-FE60-0894-57D7-DBD1391828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3362" y="128638"/>
            <a:ext cx="3476229" cy="1472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108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33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607BA-86C6-030E-9CDD-9AE71B24D4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980ECB6-495E-D14C-5CB3-92D8D416D7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047" y="863602"/>
            <a:ext cx="5352345" cy="553917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03E133A-E957-03DF-1E3E-F589E30B71E8}"/>
              </a:ext>
            </a:extLst>
          </p:cNvPr>
          <p:cNvSpPr txBox="1"/>
          <p:nvPr/>
        </p:nvSpPr>
        <p:spPr>
          <a:xfrm>
            <a:off x="1580226" y="323126"/>
            <a:ext cx="24147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Frontend Routing</a:t>
            </a:r>
            <a:endParaRPr lang="en-IN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33CE80F-B925-36A8-11C0-B50D0301A0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6554" y="2605457"/>
            <a:ext cx="3076639" cy="359096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79FA682-DC7E-00C8-646A-C2D7BAED8271}"/>
              </a:ext>
            </a:extLst>
          </p:cNvPr>
          <p:cNvSpPr txBox="1"/>
          <p:nvPr/>
        </p:nvSpPr>
        <p:spPr>
          <a:xfrm>
            <a:off x="6706554" y="2121763"/>
            <a:ext cx="4692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Frontend Dependencies</a:t>
            </a:r>
            <a:endParaRPr lang="en-IN" b="1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83D5278-F086-11B5-9C93-DF78B246A0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6554" y="1340527"/>
            <a:ext cx="4488188" cy="66687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BD21E80-22AE-CE14-D63C-B18561CD9B86}"/>
              </a:ext>
            </a:extLst>
          </p:cNvPr>
          <p:cNvSpPr txBox="1"/>
          <p:nvPr/>
        </p:nvSpPr>
        <p:spPr>
          <a:xfrm>
            <a:off x="6989687" y="811493"/>
            <a:ext cx="24147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Frontend .env 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10875254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9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5F0F5CB-9D0B-A114-D8BF-E980DE3E2A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831" y="796018"/>
            <a:ext cx="5122744" cy="585456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3F5629C-9755-6E87-A0E7-00D5D2FBE460}"/>
              </a:ext>
            </a:extLst>
          </p:cNvPr>
          <p:cNvSpPr txBox="1"/>
          <p:nvPr/>
        </p:nvSpPr>
        <p:spPr>
          <a:xfrm>
            <a:off x="487481" y="333386"/>
            <a:ext cx="55149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/>
              <a:t>ContextApi</a:t>
            </a:r>
            <a:r>
              <a:rPr lang="en-US" sz="2000" b="1" dirty="0"/>
              <a:t> For Global State Handling</a:t>
            </a:r>
            <a:endParaRPr lang="en-IN" sz="20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61D2871-5AA6-333A-4B06-1A4E2B77FC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9956" y="796018"/>
            <a:ext cx="6210838" cy="585456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87EA6F1-97D5-3F99-209C-10B22A08C131}"/>
              </a:ext>
            </a:extLst>
          </p:cNvPr>
          <p:cNvSpPr txBox="1"/>
          <p:nvPr/>
        </p:nvSpPr>
        <p:spPr>
          <a:xfrm>
            <a:off x="6832837" y="226479"/>
            <a:ext cx="46845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Admin Protected Routes</a:t>
            </a:r>
            <a:endParaRPr lang="en-IN" sz="2000" b="1" dirty="0"/>
          </a:p>
        </p:txBody>
      </p:sp>
    </p:spTree>
    <p:extLst>
      <p:ext uri="{BB962C8B-B14F-4D97-AF65-F5344CB8AC3E}">
        <p14:creationId xmlns:p14="http://schemas.microsoft.com/office/powerpoint/2010/main" val="15060031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55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00DF625-7F8D-BB82-8735-6A4A66EE21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479" y="760444"/>
            <a:ext cx="6508222" cy="580431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73FA6E2-CFD1-869C-4224-E0B50E96FF22}"/>
              </a:ext>
            </a:extLst>
          </p:cNvPr>
          <p:cNvSpPr txBox="1"/>
          <p:nvPr/>
        </p:nvSpPr>
        <p:spPr>
          <a:xfrm>
            <a:off x="3783182" y="152508"/>
            <a:ext cx="5335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Api Handling through </a:t>
            </a:r>
            <a:r>
              <a:rPr lang="en-US" b="1" dirty="0" err="1"/>
              <a:t>Axios</a:t>
            </a:r>
            <a:r>
              <a:rPr lang="en-US" b="1" dirty="0"/>
              <a:t>  in Frontend</a:t>
            </a:r>
            <a:endParaRPr lang="en-IN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74157DD-1F3C-5CBD-61FD-80713F854C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8025" y="827119"/>
            <a:ext cx="4784196" cy="5516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262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24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1E10EE-9F9E-8946-99F3-3006F7E42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92" y="158619"/>
            <a:ext cx="4680889" cy="662475"/>
          </a:xfrm>
        </p:spPr>
        <p:txBody>
          <a:bodyPr>
            <a:noAutofit/>
          </a:bodyPr>
          <a:lstStyle/>
          <a:p>
            <a:r>
              <a:rPr lang="en-US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Inventory Dashboard</a:t>
            </a:r>
            <a:endParaRPr lang="en-IN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BCA734-BD90-3B10-72A0-BB0A0010A8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290" y="821094"/>
            <a:ext cx="10814179" cy="383488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482747F-FB07-A891-D4E6-811E58B328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3990" y="114686"/>
            <a:ext cx="1355449" cy="54006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175AFD8-31AA-F2E0-C032-F54BB30B19F2}"/>
              </a:ext>
            </a:extLst>
          </p:cNvPr>
          <p:cNvSpPr txBox="1"/>
          <p:nvPr/>
        </p:nvSpPr>
        <p:spPr>
          <a:xfrm>
            <a:off x="149290" y="5057192"/>
            <a:ext cx="79030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This interactive dashboard offers comprehensive booking details for all patients. It showcases </a:t>
            </a:r>
            <a:r>
              <a:rPr lang="en-US" b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categorized test details, monthly booking statistics, and the total revenue generated last month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. Additionally, it provides </a:t>
            </a:r>
            <a:r>
              <a:rPr lang="en-US" b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location-specific booking specifics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IN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0974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7000">
              <a:schemeClr val="bg2">
                <a:tint val="97000"/>
                <a:hueMod val="92000"/>
                <a:satMod val="169000"/>
                <a:lumMod val="164000"/>
              </a:schemeClr>
            </a:gs>
            <a:gs pos="18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C07172-8782-5D32-9072-5940072CDD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45" y="167260"/>
            <a:ext cx="8938693" cy="653834"/>
          </a:xfrm>
        </p:spPr>
        <p:txBody>
          <a:bodyPr>
            <a:normAutofit/>
          </a:bodyPr>
          <a:lstStyle/>
          <a:p>
            <a:r>
              <a:rPr lang="en-IN" sz="2800" b="1" dirty="0">
                <a:latin typeface="Arial" panose="020B0604020202020204" pitchFamily="34" charset="0"/>
                <a:cs typeface="Arial" panose="020B0604020202020204" pitchFamily="34" charset="0"/>
              </a:rPr>
              <a:t>Booking ANAlysis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7B349C1-A2BD-3840-FF38-9473FC3179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58434" y="1007706"/>
            <a:ext cx="5728996" cy="3134211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C702D60-0BBD-FE4B-330F-C74979CD1BFB}"/>
              </a:ext>
            </a:extLst>
          </p:cNvPr>
          <p:cNvSpPr txBox="1"/>
          <p:nvPr/>
        </p:nvSpPr>
        <p:spPr>
          <a:xfrm>
            <a:off x="74645" y="4777793"/>
            <a:ext cx="572899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This feature enables users to give detailed reports on the booking of patients overall and specific location-wise. The user can update the status of the test also. Users can search for the name of the patient in the search bar.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A51347E-FAB5-BC87-99CA-C2C5C63B3F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3990" y="114686"/>
            <a:ext cx="1355449" cy="5400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6130A67-9EED-DD98-AB99-E8EEE0B4C5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570" y="1007706"/>
            <a:ext cx="5439044" cy="3134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911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4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2E7725B-7693-DB0E-E187-69A966B0F1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580" y="739182"/>
            <a:ext cx="5907911" cy="57947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4CD4E09-1FD0-1C3A-83DC-C957BB6B26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9173" y="1242875"/>
            <a:ext cx="4765650" cy="499960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2E47158-8E3D-6AB0-42D0-28BBE64AF35A}"/>
              </a:ext>
            </a:extLst>
          </p:cNvPr>
          <p:cNvSpPr txBox="1"/>
          <p:nvPr/>
        </p:nvSpPr>
        <p:spPr>
          <a:xfrm>
            <a:off x="1180730" y="204446"/>
            <a:ext cx="2672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Machine Controller</a:t>
            </a:r>
            <a:endParaRPr lang="en-IN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5941BC-2416-C9F3-D23B-64B3CE89A0B0}"/>
              </a:ext>
            </a:extLst>
          </p:cNvPr>
          <p:cNvSpPr txBox="1"/>
          <p:nvPr/>
        </p:nvSpPr>
        <p:spPr>
          <a:xfrm>
            <a:off x="7821226" y="615521"/>
            <a:ext cx="2192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Machine Routes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17179019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7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6E0DF-6C4F-7805-E3AD-77F3286951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2561" y="386"/>
            <a:ext cx="6597535" cy="708103"/>
          </a:xfrm>
        </p:spPr>
        <p:txBody>
          <a:bodyPr>
            <a:noAutofit/>
          </a:bodyPr>
          <a:lstStyle/>
          <a:p>
            <a:r>
              <a:rPr lang="en-US" sz="2800" b="1" dirty="0">
                <a:solidFill>
                  <a:schemeClr val="tx1"/>
                </a:solidFill>
              </a:rPr>
              <a:t>Inventory </a:t>
            </a:r>
            <a:r>
              <a:rPr lang="en-US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Report</a:t>
            </a:r>
            <a:r>
              <a:rPr lang="en-US" sz="2800" b="1" dirty="0">
                <a:solidFill>
                  <a:schemeClr val="tx1"/>
                </a:solidFill>
              </a:rPr>
              <a:t> &amp; Analysis</a:t>
            </a:r>
            <a:endParaRPr lang="en-IN" sz="2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816FCC-C139-DDF8-0B35-893778C408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4212" y="3695185"/>
            <a:ext cx="7065886" cy="2096015"/>
          </a:xfrm>
        </p:spPr>
        <p:txBody>
          <a:bodyPr>
            <a:normAutofit fontScale="92500"/>
          </a:bodyPr>
          <a:lstStyle/>
          <a:p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feature allows users to analyze inventory reports for </a:t>
            </a:r>
            <a:r>
              <a:rPr lang="en-US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machines and reagents</a:t>
            </a:r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providing detailed insights into stock items. It displays the </a:t>
            </a:r>
            <a:r>
              <a:rPr lang="en-US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current status </a:t>
            </a:r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 each item, allowing users to print reports and </a:t>
            </a:r>
            <a:r>
              <a:rPr lang="en-US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update reagent </a:t>
            </a:r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amounts based on the </a:t>
            </a:r>
            <a:r>
              <a:rPr lang="en-US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current inventory levels</a:t>
            </a:r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with appropriate user privileges granted</a:t>
            </a:r>
            <a:r>
              <a:rPr lang="en-US" b="1" dirty="0">
                <a:solidFill>
                  <a:schemeClr val="tx1"/>
                </a:solidFill>
              </a:rPr>
              <a:t>.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1A81FD-A304-FAAB-829A-763D18A8636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9" t="36313" r="6009" b="25801"/>
          <a:stretch/>
        </p:blipFill>
        <p:spPr>
          <a:xfrm>
            <a:off x="579863" y="981308"/>
            <a:ext cx="11218127" cy="25982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E10DE5A-17D1-23C7-E6E5-E6F468BA7E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3990" y="114686"/>
            <a:ext cx="1355449" cy="540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1472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7000"/>
                <a:hueMod val="92000"/>
                <a:satMod val="169000"/>
                <a:lumMod val="164000"/>
              </a:schemeClr>
            </a:gs>
            <a:gs pos="15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B2D8C2-5A51-1D53-DEF3-E3DDFAFAD4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3198" y="217449"/>
            <a:ext cx="6798256" cy="607742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chemeClr val="tx1"/>
                </a:solidFill>
              </a:rPr>
              <a:t>Inventory </a:t>
            </a:r>
            <a:r>
              <a:rPr lang="en-US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Order</a:t>
            </a:r>
            <a:r>
              <a:rPr lang="en-US" sz="2800" b="1" dirty="0">
                <a:solidFill>
                  <a:schemeClr val="tx1"/>
                </a:solidFill>
              </a:rPr>
              <a:t> Tracking</a:t>
            </a:r>
            <a:endParaRPr lang="en-IN" sz="2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55FE13-2AEF-92FF-A8A2-B874183410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3746" y="4419599"/>
            <a:ext cx="8586439" cy="2438401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 the system, users can effortlessly monitor the </a:t>
            </a:r>
            <a:r>
              <a:rPr lang="en-US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status of reagent and machine orders </a:t>
            </a:r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different tests across multiple locations. The simple interface allows them to track order progress from </a:t>
            </a:r>
            <a:r>
              <a:rPr lang="en-US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shipping to delivery </a:t>
            </a:r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 efficiently update status</a:t>
            </a:r>
            <a:r>
              <a:rPr lang="en-US" b="1" dirty="0">
                <a:solidFill>
                  <a:schemeClr val="tx1"/>
                </a:solidFill>
              </a:rPr>
              <a:t>.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5F1E01-FF6F-1CEE-DAD1-410410A9050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18" t="30732" r="8902" b="46955"/>
          <a:stretch/>
        </p:blipFill>
        <p:spPr>
          <a:xfrm>
            <a:off x="172708" y="1556890"/>
            <a:ext cx="5854389" cy="20044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E89FEC8-B497-246D-004E-22D236C9C60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11" t="25203" r="8537" b="28322"/>
          <a:stretch/>
        </p:blipFill>
        <p:spPr>
          <a:xfrm>
            <a:off x="6164904" y="834996"/>
            <a:ext cx="5933898" cy="320680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EA9C15D-60A8-3162-C6B9-45CE7E65B2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3990" y="114686"/>
            <a:ext cx="1355449" cy="540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08342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7000"/>
                <a:hueMod val="92000"/>
                <a:satMod val="169000"/>
                <a:lumMod val="164000"/>
              </a:schemeClr>
            </a:gs>
            <a:gs pos="18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2FD958-9814-85C0-80F6-4354079617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5432" y="223024"/>
            <a:ext cx="6753651" cy="529684"/>
          </a:xfrm>
        </p:spPr>
        <p:txBody>
          <a:bodyPr>
            <a:noAutofit/>
          </a:bodyPr>
          <a:lstStyle/>
          <a:p>
            <a:r>
              <a:rPr lang="en-US" sz="3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Forecasting</a:t>
            </a:r>
            <a:r>
              <a:rPr lang="en-US" sz="1200" b="1" dirty="0">
                <a:solidFill>
                  <a:schemeClr val="tx1"/>
                </a:solidFill>
              </a:rPr>
              <a:t> </a:t>
            </a:r>
            <a:endParaRPr lang="en-IN" sz="32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27A6F32-35B0-0DBD-E792-136A8490CF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5432" y="1393903"/>
            <a:ext cx="6110868" cy="4694664"/>
          </a:xfrm>
        </p:spPr>
        <p:txBody>
          <a:bodyPr/>
          <a:lstStyle/>
          <a:p>
            <a:r>
              <a:rPr lang="en-US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 the number of customers for a specified number of days</a:t>
            </a:r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considering different locations and test categories. Users can input the desired forecast period, and the system generates </a:t>
            </a:r>
            <a:r>
              <a:rPr lang="en-US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accurate predictions </a:t>
            </a:r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 detailed plots, providing insights into customer demand trends based on location and test types.</a:t>
            </a:r>
            <a:endParaRPr lang="en-IN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AFA7C98-A0AD-E2F4-490A-35FD0E7802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3990" y="114686"/>
            <a:ext cx="1355449" cy="5400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3E3EC65-7A0F-011A-ABC6-C529DAC4E5D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006" t="19166" r="4651" b="29047"/>
          <a:stretch/>
        </p:blipFill>
        <p:spPr>
          <a:xfrm>
            <a:off x="5943600" y="3741235"/>
            <a:ext cx="6015839" cy="258708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B91EA87-2321-6348-8D02-26A9DA5E7E1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3" t="17298" r="61311" b="36942"/>
          <a:stretch/>
        </p:blipFill>
        <p:spPr>
          <a:xfrm>
            <a:off x="6902606" y="966159"/>
            <a:ext cx="4427034" cy="267711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0FB38AD-8A63-F646-0CF8-86E4F854CCDB}"/>
              </a:ext>
            </a:extLst>
          </p:cNvPr>
          <p:cNvSpPr txBox="1"/>
          <p:nvPr/>
        </p:nvSpPr>
        <p:spPr>
          <a:xfrm>
            <a:off x="121754" y="6001861"/>
            <a:ext cx="61055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>
                <a:solidFill>
                  <a:srgbClr val="FFC000"/>
                </a:solidFill>
              </a:rPr>
              <a:t>https://github.com/Kou2004/Inventory_Forecasting</a:t>
            </a:r>
          </a:p>
        </p:txBody>
      </p:sp>
    </p:spTree>
    <p:extLst>
      <p:ext uri="{BB962C8B-B14F-4D97-AF65-F5344CB8AC3E}">
        <p14:creationId xmlns:p14="http://schemas.microsoft.com/office/powerpoint/2010/main" val="151088426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31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F8E0FD4-54C2-E237-AE70-78C9EF8D2F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575" y="558249"/>
            <a:ext cx="5983549" cy="614987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DF221D0-D218-FB50-402E-6B2C926E0417}"/>
              </a:ext>
            </a:extLst>
          </p:cNvPr>
          <p:cNvSpPr txBox="1"/>
          <p:nvPr/>
        </p:nvSpPr>
        <p:spPr>
          <a:xfrm>
            <a:off x="1908700" y="113325"/>
            <a:ext cx="1544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ML Main File</a:t>
            </a:r>
            <a:endParaRPr lang="en-IN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07EBA1C-354C-88C8-C9D4-1D1245BDD2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5361" y="789069"/>
            <a:ext cx="5488064" cy="585349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8CFEEC3-C1BA-F7BD-742B-06562B8D3E68}"/>
              </a:ext>
            </a:extLst>
          </p:cNvPr>
          <p:cNvSpPr txBox="1"/>
          <p:nvPr/>
        </p:nvSpPr>
        <p:spPr>
          <a:xfrm>
            <a:off x="6455361" y="297991"/>
            <a:ext cx="6063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Connect of ML file Through </a:t>
            </a:r>
            <a:r>
              <a:rPr lang="en-US" b="1" dirty="0" err="1"/>
              <a:t>Spwan</a:t>
            </a:r>
            <a:r>
              <a:rPr lang="en-US" b="1" dirty="0"/>
              <a:t> Child Process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21835301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7000"/>
                <a:hueMod val="92000"/>
                <a:satMod val="169000"/>
                <a:lumMod val="164000"/>
              </a:schemeClr>
            </a:gs>
            <a:gs pos="2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0E5790-1672-47A9-C7E4-E823BD3DBD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5946" y="276223"/>
            <a:ext cx="8001000" cy="819151"/>
          </a:xfrm>
        </p:spPr>
        <p:txBody>
          <a:bodyPr>
            <a:normAutofit fontScale="90000"/>
          </a:bodyPr>
          <a:lstStyle/>
          <a:p>
            <a:pPr algn="just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objective</a:t>
            </a:r>
            <a:endParaRPr lang="en-IN" b="1" dirty="0">
              <a:noFill/>
              <a:effectLst>
                <a:reflection blurRad="50800" stA="45000" endPos="65000" dist="50800" dir="5400000" sy="-100000" algn="bl" rotWithShape="0"/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AE98B2-AF5E-4B7E-6404-0C4D300AF6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3520" y="1763486"/>
            <a:ext cx="7878762" cy="3732245"/>
          </a:xfrm>
        </p:spPr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en-US" sz="1900" b="1" i="0" dirty="0">
                <a:solidFill>
                  <a:srgbClr val="ECECE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Redcliffe Labs </a:t>
            </a:r>
            <a:r>
              <a:rPr lang="en-US" sz="1900" b="1" dirty="0">
                <a:solidFill>
                  <a:srgbClr val="ECECE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had been facing a problem regarding their </a:t>
            </a:r>
            <a:r>
              <a:rPr lang="en-US" sz="19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Inventory Management System </a:t>
            </a:r>
            <a:r>
              <a:rPr lang="en-US" sz="1900" b="1" dirty="0">
                <a:solidFill>
                  <a:srgbClr val="ECECE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 different components like reagents, tests, and machines.</a:t>
            </a:r>
          </a:p>
          <a:p>
            <a:pPr marL="457200" indent="-457200">
              <a:buFont typeface="Wingdings 3" panose="05040102010807070707" pitchFamily="18" charset="2"/>
              <a:buAutoNum type="arabicPeriod"/>
            </a:pPr>
            <a:r>
              <a:rPr lang="en-US" sz="1900" b="1" dirty="0">
                <a:solidFill>
                  <a:srgbClr val="ECECE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problem became more complex when it considered </a:t>
            </a:r>
            <a:r>
              <a:rPr lang="en-US" sz="19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different labs of different locations </a:t>
            </a:r>
            <a:r>
              <a:rPr lang="en-US" sz="1900" b="1" dirty="0">
                <a:solidFill>
                  <a:srgbClr val="ECECE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together.</a:t>
            </a:r>
          </a:p>
          <a:p>
            <a:pPr marL="457200" indent="-457200">
              <a:buFont typeface="Wingdings 3" panose="05040102010807070707" pitchFamily="18" charset="2"/>
              <a:buAutoNum type="arabicPeriod"/>
            </a:pPr>
            <a:r>
              <a:rPr lang="en-US" sz="1900" b="1" dirty="0">
                <a:solidFill>
                  <a:srgbClr val="ECECE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They had a lack of a very efficient Inventory Management System </a:t>
            </a:r>
            <a:r>
              <a:rPr lang="en-US" sz="19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that tracks</a:t>
            </a:r>
            <a:r>
              <a:rPr lang="en-US" sz="1900" b="1" i="0" dirty="0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item movement, link tests, reagents, machines, labs, and forecast inventory for efficient resource allocation</a:t>
            </a:r>
            <a:r>
              <a:rPr lang="en-US" sz="1900" b="1" i="0" dirty="0">
                <a:solidFill>
                  <a:srgbClr val="ECECE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streamlined processes, and swift issue resolution. We had to solve this problem by creating a web application for it.</a:t>
            </a:r>
            <a:endParaRPr lang="en-US" sz="1900" b="1" dirty="0">
              <a:solidFill>
                <a:srgbClr val="ECECE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432BEB-79A3-90A8-74ED-6B8C12068B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2576" y="2471642"/>
            <a:ext cx="3528688" cy="399097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335E3E2-115E-6259-996E-A18D03D084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0605" y="145737"/>
            <a:ext cx="1355449" cy="540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33001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7000"/>
                <a:hueMod val="92000"/>
                <a:satMod val="169000"/>
                <a:lumMod val="164000"/>
              </a:schemeClr>
            </a:gs>
            <a:gs pos="17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A1488-C93D-AF50-9973-C935C13DB4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4212" y="685799"/>
            <a:ext cx="5738890" cy="195147"/>
          </a:xfrm>
        </p:spPr>
        <p:txBody>
          <a:bodyPr>
            <a:noAutofit/>
          </a:bodyPr>
          <a:lstStyle/>
          <a:p>
            <a:r>
              <a:rPr lang="en-US" sz="3200" b="1" dirty="0">
                <a:solidFill>
                  <a:schemeClr val="tx1"/>
                </a:solidFill>
              </a:rPr>
              <a:t>Chat </a:t>
            </a:r>
            <a:r>
              <a:rPr lang="en-US" sz="3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Feature</a:t>
            </a:r>
            <a:endParaRPr lang="en-IN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A2D178-CA22-814A-D78C-0F71CD82C6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73783" y="4501789"/>
            <a:ext cx="9797934" cy="194733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feature facilitates efficient communication between </a:t>
            </a:r>
            <a:r>
              <a:rPr lang="en-US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laboratory associates and admin </a:t>
            </a:r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through an interactive chat user interface (UI), streamlining communication channels to ensure seamless exchanges of information and updates between lab personnel and administrative staff.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2A33B4-D35C-62A4-842D-D4AF95B37B9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6" t="25691" r="2043" b="19675"/>
          <a:stretch/>
        </p:blipFill>
        <p:spPr>
          <a:xfrm>
            <a:off x="1063812" y="1191654"/>
            <a:ext cx="9273368" cy="29590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748DCC9-D7DA-ACEE-8E91-E070366EE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3990" y="114686"/>
            <a:ext cx="1355449" cy="540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48690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7000"/>
                <a:hueMod val="92000"/>
                <a:satMod val="169000"/>
                <a:lumMod val="164000"/>
              </a:schemeClr>
            </a:gs>
            <a:gs pos="19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28508D-4888-4EF5-3744-C077F71719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2768" y="273204"/>
            <a:ext cx="8001000" cy="518533"/>
          </a:xfrm>
        </p:spPr>
        <p:txBody>
          <a:bodyPr>
            <a:normAutofit fontScale="90000"/>
          </a:bodyPr>
          <a:lstStyle/>
          <a:p>
            <a:r>
              <a:rPr lang="en-US" sz="3200" b="1" dirty="0">
                <a:solidFill>
                  <a:schemeClr val="tx1"/>
                </a:solidFill>
              </a:rPr>
              <a:t>Manage </a:t>
            </a:r>
            <a:r>
              <a:rPr lang="en-US" sz="3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Users</a:t>
            </a: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BDAB29-12D7-7D8F-4DED-4CD5CA98FF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4213" y="4401428"/>
            <a:ext cx="10422402" cy="2740929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admin has the power to update lab associates' information and authorize specific members to access confidential lab details. This feature ensures </a:t>
            </a:r>
            <a:r>
              <a:rPr lang="en-US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centralized user management</a:t>
            </a:r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guaranteeing controlled access and security within the system.</a:t>
            </a: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E31A66-D1E6-34AD-C45D-EFF4495D20B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57" t="36584" r="6890" b="6668"/>
          <a:stretch/>
        </p:blipFill>
        <p:spPr>
          <a:xfrm>
            <a:off x="684213" y="1084506"/>
            <a:ext cx="10422403" cy="302415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033C267-A619-30E7-EB0A-329FF83AA9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3990" y="114686"/>
            <a:ext cx="1355449" cy="540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1012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6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7D49D-9EBB-7953-26FD-0896BB652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6562" y="266699"/>
            <a:ext cx="8001000" cy="609601"/>
          </a:xfrm>
        </p:spPr>
        <p:txBody>
          <a:bodyPr>
            <a:noAutofit/>
          </a:bodyPr>
          <a:lstStyle/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Add New TEST</a:t>
            </a:r>
            <a:endParaRPr lang="en-IN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2232F82-3D9F-B27B-6FBA-F22D9746FF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36662" y="4643968"/>
            <a:ext cx="9145588" cy="1947333"/>
          </a:xfrm>
        </p:spPr>
        <p:txBody>
          <a:bodyPr>
            <a:normAutofit/>
          </a:bodyPr>
          <a:lstStyle/>
          <a:p>
            <a:r>
              <a:rPr lang="en-US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feature allows users to exclusively add </a:t>
            </a:r>
            <a:r>
              <a:rPr lang="en-US" sz="20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 test methods</a:t>
            </a:r>
            <a:r>
              <a:rPr lang="en-US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users can make the test method available and set its price accordingly</a:t>
            </a:r>
            <a:endParaRPr lang="en-IN" sz="20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B7E7C4-63D6-F239-BC8E-43C343C104D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12" t="29883" r="5612" b="21806"/>
          <a:stretch/>
        </p:blipFill>
        <p:spPr>
          <a:xfrm>
            <a:off x="684212" y="1038225"/>
            <a:ext cx="10117138" cy="30969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F85E9D3-B16C-97C2-F808-B83691254E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3990" y="114686"/>
            <a:ext cx="1355449" cy="540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88798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7000"/>
                <a:hueMod val="92000"/>
                <a:satMod val="169000"/>
                <a:lumMod val="164000"/>
              </a:schemeClr>
            </a:gs>
            <a:gs pos="19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8D6325-9A88-65B6-6967-9B8B4E9A60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368" y="208124"/>
            <a:ext cx="10058400" cy="752929"/>
          </a:xfrm>
        </p:spPr>
        <p:txBody>
          <a:bodyPr/>
          <a:lstStyle/>
          <a:p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LAB ASSOCIATE Features :</a:t>
            </a: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2A033D-1BB8-86FA-C0F4-8B1BBF3663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2368" y="1314450"/>
            <a:ext cx="8535988" cy="3182905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panel offers essential tools designed to streamline operations for lab associates within a specific location as the admin panel. These tools encompass a communication platform for </a:t>
            </a:r>
            <a:r>
              <a:rPr lang="en-US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real-time interaction, forecasting </a:t>
            </a:r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capabilities for predicting customer volume, </a:t>
            </a:r>
            <a:r>
              <a:rPr lang="en-US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real-time monitoring of inventory orders</a:t>
            </a:r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analysis of inventory reports to provide insights into stock levels, and comprehensive booking reports to facilitate performance evaluation.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1676A7-A4D1-3803-07DA-99F6DA3C0D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3990" y="114686"/>
            <a:ext cx="1355449" cy="5400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B24B74F-4BAF-94BC-603F-394C472D77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7677" y="3163077"/>
            <a:ext cx="3819024" cy="3628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89618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7000"/>
                <a:hueMod val="92000"/>
                <a:satMod val="169000"/>
                <a:lumMod val="164000"/>
              </a:schemeClr>
            </a:gs>
            <a:gs pos="2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954337-FE4D-6E31-8DEB-37659338F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298" y="181948"/>
            <a:ext cx="10154784" cy="96571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IN" sz="4300" b="1" dirty="0">
                <a:latin typeface="Arial" panose="020B0604020202020204" pitchFamily="34" charset="0"/>
                <a:cs typeface="Arial" panose="020B0604020202020204" pitchFamily="34" charset="0"/>
              </a:rPr>
              <a:t>IMPROVEMENTS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B9D09C-1EC5-028B-CF9E-642655B8B3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1950" y="1346261"/>
            <a:ext cx="7697755" cy="3573624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19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Integration of </a:t>
            </a:r>
            <a:r>
              <a:rPr lang="en-US" sz="19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Google Auth </a:t>
            </a:r>
            <a:r>
              <a:rPr lang="en-US" sz="19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 </a:t>
            </a:r>
            <a:r>
              <a:rPr lang="en-US" sz="19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Social Media Auth</a:t>
            </a:r>
            <a:r>
              <a:rPr lang="en-US" sz="19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9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Utilize the </a:t>
            </a:r>
            <a:r>
              <a:rPr lang="en-US" sz="19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voice feature </a:t>
            </a:r>
            <a:r>
              <a:rPr lang="en-US" sz="19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the chat section for more effective communication.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</a:t>
            </a:r>
            <a:r>
              <a:rPr lang="en-US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enhance the accuracy </a:t>
            </a:r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 inventory demand forecasting through machine learning, ensure consistent data feeding and regular model training.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9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Alert Notifications </a:t>
            </a:r>
            <a:r>
              <a:rPr lang="en-US" sz="19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Reagent and Machine Stock Levels.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9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Revenue Generation </a:t>
            </a:r>
            <a:r>
              <a:rPr lang="en-US" sz="19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 Reagent Updates based on Test Completion</a:t>
            </a:r>
          </a:p>
          <a:p>
            <a:pPr marL="457200" indent="-457200">
              <a:buFont typeface="+mj-lt"/>
              <a:buAutoNum type="arabicPeriod"/>
            </a:pPr>
            <a:endParaRPr lang="en-IN" sz="1900" b="1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86B0F3-E379-756C-563E-FB39F0077A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3990" y="114686"/>
            <a:ext cx="1355449" cy="5400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2916AE0-5F0C-4E45-E064-BDF2FD91FE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6125" y="2333625"/>
            <a:ext cx="4733925" cy="473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79462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7000"/>
                <a:hueMod val="92000"/>
                <a:satMod val="169000"/>
                <a:lumMod val="164000"/>
              </a:schemeClr>
            </a:gs>
            <a:gs pos="22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A5E8C-5F43-4786-14E9-BBFA4D67D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315" y="0"/>
            <a:ext cx="10058400" cy="1209907"/>
          </a:xfrm>
        </p:spPr>
        <p:txBody>
          <a:bodyPr/>
          <a:lstStyle/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Challenges</a:t>
            </a:r>
            <a:r>
              <a:rPr lang="en-US" sz="3600" b="1" u="sng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8C075C-897F-2605-0153-DBAED99216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9315" y="1409700"/>
            <a:ext cx="8751849" cy="4165600"/>
          </a:xfrm>
        </p:spPr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en-US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Dynamic Data Retrieval by Date Range</a:t>
            </a:r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Implementing functionality to retrieve data from the backend based on dynamic date ranges, such as the current month, previous month, and months prior, presented a significant challenge.</a:t>
            </a:r>
          </a:p>
          <a:p>
            <a:pPr marL="457200" indent="-457200">
              <a:buAutoNum type="arabicPeriod"/>
            </a:pPr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State Management and Routing for User and Admin Interfaces.</a:t>
            </a:r>
          </a:p>
          <a:p>
            <a:pPr marL="457200" indent="-457200">
              <a:buAutoNum type="arabicPeriod"/>
            </a:pPr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Integration of Machine Learning Models.</a:t>
            </a:r>
          </a:p>
          <a:p>
            <a:pPr marL="457200" indent="-457200">
              <a:buAutoNum type="arabicPeriod"/>
            </a:pPr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Responsive Web Design for Multiple Devices.</a:t>
            </a:r>
            <a:endParaRPr lang="en-IN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5F231E-F021-4251-2465-A3FBA910A5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3990" y="114686"/>
            <a:ext cx="1355449" cy="540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65953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7000"/>
                <a:hueMod val="92000"/>
                <a:satMod val="169000"/>
                <a:lumMod val="164000"/>
              </a:schemeClr>
            </a:gs>
            <a:gs pos="17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6D86FE59-3CC8-E955-CB06-F14D901226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214" y="1110343"/>
            <a:ext cx="6055569" cy="381622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2E82CFF-EA86-98D0-A963-003FEBB76F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13" y="253508"/>
            <a:ext cx="2836505" cy="121947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DC9AB33-141E-7B4D-EDD3-7D2B4255C242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7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7885" y="0"/>
            <a:ext cx="3476229" cy="147297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D1B5928-AD2A-513E-0CAD-9AC1C3E6EDC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7452" y="126753"/>
            <a:ext cx="2359178" cy="121947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EE9F45B-2D58-C155-4470-C9931295BE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1388" y="5554499"/>
            <a:ext cx="755780" cy="8009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24C6B46-F938-7061-D47F-FFE9875C725D}"/>
              </a:ext>
            </a:extLst>
          </p:cNvPr>
          <p:cNvSpPr txBox="1"/>
          <p:nvPr/>
        </p:nvSpPr>
        <p:spPr>
          <a:xfrm>
            <a:off x="4234725" y="5662611"/>
            <a:ext cx="26965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CC00"/>
                </a:solidFill>
              </a:rPr>
              <a:t>Team</a:t>
            </a:r>
            <a:r>
              <a:rPr lang="en-US" sz="3200" b="1" dirty="0">
                <a:solidFill>
                  <a:schemeClr val="accent2">
                    <a:lumMod val="75000"/>
                  </a:schemeClr>
                </a:solidFill>
              </a:rPr>
              <a:t> Terox</a:t>
            </a:r>
            <a:endParaRPr lang="en-IN" sz="3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730C48-536A-509C-99CB-54705271CB95}"/>
              </a:ext>
            </a:extLst>
          </p:cNvPr>
          <p:cNvSpPr txBox="1"/>
          <p:nvPr/>
        </p:nvSpPr>
        <p:spPr>
          <a:xfrm>
            <a:off x="825747" y="4834192"/>
            <a:ext cx="61055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>
                <a:solidFill>
                  <a:srgbClr val="E2110C"/>
                </a:solidFill>
                <a:highlight>
                  <a:srgbClr val="FFFF00"/>
                </a:highlight>
              </a:rPr>
              <a:t>GitHub Link : </a:t>
            </a:r>
            <a:r>
              <a:rPr lang="en-IN" dirty="0"/>
              <a:t>https://github.com/satish30118/tinkerquest</a:t>
            </a:r>
          </a:p>
        </p:txBody>
      </p:sp>
    </p:spTree>
    <p:extLst>
      <p:ext uri="{BB962C8B-B14F-4D97-AF65-F5344CB8AC3E}">
        <p14:creationId xmlns:p14="http://schemas.microsoft.com/office/powerpoint/2010/main" val="2859024095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7000"/>
                <a:hueMod val="92000"/>
                <a:satMod val="169000"/>
                <a:lumMod val="164000"/>
              </a:schemeClr>
            </a:gs>
            <a:gs pos="2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7F5611B-F951-7A15-B020-920F13D79A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4299" y="252770"/>
            <a:ext cx="8001000" cy="862593"/>
          </a:xfrm>
          <a:effectLst>
            <a:outerShdw sx="1000" sy="1000" algn="ctr" rotWithShape="0">
              <a:srgbClr val="000000"/>
            </a:outerShdw>
            <a:reflection endPos="0" dir="5400000" sy="-100000" algn="bl" rotWithShape="0"/>
          </a:effectLst>
        </p:spPr>
        <p:txBody>
          <a:bodyPr>
            <a:normAutofit/>
          </a:bodyPr>
          <a:lstStyle/>
          <a:p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Approach</a:t>
            </a:r>
            <a:endParaRPr lang="en-IN" sz="4300" b="1" dirty="0">
              <a:solidFill>
                <a:schemeClr val="tx1">
                  <a:lumMod val="85000"/>
                </a:schemeClr>
              </a:solidFill>
              <a:effectLst>
                <a:reflection stA="94000" endPos="30000" dist="12700" dir="5400000" sy="-100000" algn="bl" rotWithShape="0"/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7CA7EBA-BF64-D29D-F9E3-5FDE9CF5DA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2542" y="1382286"/>
            <a:ext cx="8164513" cy="4639373"/>
          </a:xfrm>
        </p:spPr>
        <p:txBody>
          <a:bodyPr>
            <a:normAutofit/>
          </a:bodyPr>
          <a:lstStyle/>
          <a:p>
            <a:r>
              <a:rPr lang="en-US" sz="1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Before creating this web application for the effective management system and accurate inventory demand forecasting, we considered and assumed two types of users in the Redcliffe Labs for this app.</a:t>
            </a:r>
          </a:p>
          <a:p>
            <a:endParaRPr lang="en-US" sz="18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AutoNum type="arabicPeriod"/>
            </a:pPr>
            <a:r>
              <a:rPr lang="en-US" sz="18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Admin</a:t>
            </a:r>
            <a:r>
              <a:rPr lang="en-US" sz="1800" b="1" dirty="0">
                <a:solidFill>
                  <a:srgbClr val="FFCC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1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administrative head responsible for overseeing multiple labs within a particular region. Lab associates from different labs report to the admin for maintenance and management purposes.</a:t>
            </a:r>
          </a:p>
          <a:p>
            <a:pPr marL="342900" indent="-342900">
              <a:buAutoNum type="arabicPeriod"/>
            </a:pPr>
            <a:endParaRPr lang="en-US" sz="18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AutoNum type="arabicPeriod"/>
            </a:pPr>
            <a:r>
              <a:rPr lang="en-US" sz="18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Lab Associate: </a:t>
            </a:r>
            <a:r>
              <a:rPr lang="en-US" sz="1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direct supervisor is responsible for managing inventory, order tracking, and reporting faults within their specific laboratory.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3EF525A-A00C-A218-4180-6E4A7E5C50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8225" y="1962150"/>
            <a:ext cx="3671888" cy="489585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38FE3E7-8B60-52F6-2F1E-B6F536E6CC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9520" y="84604"/>
            <a:ext cx="1504536" cy="599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9401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7000"/>
                <a:hueMod val="92000"/>
                <a:satMod val="169000"/>
                <a:lumMod val="164000"/>
              </a:schemeClr>
            </a:gs>
            <a:gs pos="29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EE31416-447C-EECE-58A6-072729E33C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4919" y="379141"/>
            <a:ext cx="8534400" cy="85490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tx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Technology used</a:t>
            </a:r>
            <a:endParaRPr lang="en-IN" b="1" dirty="0">
              <a:solidFill>
                <a:schemeClr val="tx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A10F69-1E57-1A55-C404-6A9F933302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919" y="1476376"/>
            <a:ext cx="1383622" cy="138362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4ABE85D-7674-3079-19C3-69E1DC0875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6758" y="3251243"/>
            <a:ext cx="1507067" cy="150706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3AC84A9-2963-C002-90E7-B95D2EDCE2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5459" y="1369030"/>
            <a:ext cx="1599087" cy="159908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40BC901-8658-8BC1-D29E-F4C7426C23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822" y="1249237"/>
            <a:ext cx="1676400" cy="16764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4A7F08E-5BD6-4AAB-66E3-3A181208FD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7425" y="1072042"/>
            <a:ext cx="2030789" cy="203078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6ECCBD1-E91C-ECDE-514D-0506F626C42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80" y="3137851"/>
            <a:ext cx="3120936" cy="173385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C2BEB9C-14C3-FF0E-6102-392691F5AAB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0075" y="3048471"/>
            <a:ext cx="2733675" cy="147618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71B9650-9413-1BD3-F575-B8C13B32CDB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3750" y="2959691"/>
            <a:ext cx="1676400" cy="16764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9B0D23B-9CED-F9ED-3D80-1315FB3EB5C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8451" y="1350780"/>
            <a:ext cx="1430732" cy="160337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B6B6828-4E1D-974C-CE87-35DDF01F71B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913" y="5218752"/>
            <a:ext cx="2475079" cy="708633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5E24DE3C-8706-9979-9A14-A146D7C52A0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2293" y="5039007"/>
            <a:ext cx="3181907" cy="1285192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06F84AF1-ED80-9A6C-986E-4781AD078B9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5501" y="4344589"/>
            <a:ext cx="3181906" cy="267402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12DA032-0C89-C547-592F-CE945DB8AE0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5998" y="113210"/>
            <a:ext cx="1504536" cy="599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239699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7000"/>
                <a:hueMod val="92000"/>
                <a:satMod val="169000"/>
                <a:lumMod val="164000"/>
              </a:schemeClr>
            </a:gs>
            <a:gs pos="19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D9A3FA-D6A7-DD28-348D-1F4E657CDB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5855" y="256478"/>
            <a:ext cx="8534400" cy="709833"/>
          </a:xfrm>
          <a:noFill/>
        </p:spPr>
        <p:txBody>
          <a:bodyPr>
            <a:normAutofit/>
          </a:bodyPr>
          <a:lstStyle/>
          <a:p>
            <a:r>
              <a:rPr lang="en-US" sz="2800" b="1" dirty="0"/>
              <a:t>Flow 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chart</a:t>
            </a:r>
            <a:endParaRPr lang="en-IN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49248C-0A25-16F8-37B8-CFFEA84921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78" b="51870"/>
          <a:stretch/>
        </p:blipFill>
        <p:spPr>
          <a:xfrm>
            <a:off x="1475479" y="880947"/>
            <a:ext cx="8381500" cy="57205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E8D0FC6-0A92-CFCC-C1B1-EC821A365A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258" y="196116"/>
            <a:ext cx="1504536" cy="599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85790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7000"/>
                <a:hueMod val="92000"/>
                <a:satMod val="169000"/>
                <a:lumMod val="164000"/>
              </a:schemeClr>
            </a:gs>
            <a:gs pos="22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BF89A10-4FAE-8130-3A61-26DB5DE92B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3990" y="114686"/>
            <a:ext cx="1355449" cy="5400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49CCF00-0717-A75F-0789-8AFFBC1BBC6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512" r="-478"/>
          <a:stretch/>
        </p:blipFill>
        <p:spPr>
          <a:xfrm>
            <a:off x="405286" y="524108"/>
            <a:ext cx="10383430" cy="6088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86529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91000">
              <a:srgbClr val="1A73A3"/>
            </a:gs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6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51069C3-15C1-2E48-4EFE-74DE370682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415" y="586493"/>
            <a:ext cx="5662151" cy="60007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C414AC3-C01E-1E81-94F1-BDF0FCBDC7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5578" y="586493"/>
            <a:ext cx="5662151" cy="59385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F3E9097-5F8B-C6CB-C2B9-FD3ECD7898BA}"/>
              </a:ext>
            </a:extLst>
          </p:cNvPr>
          <p:cNvSpPr txBox="1"/>
          <p:nvPr/>
        </p:nvSpPr>
        <p:spPr>
          <a:xfrm>
            <a:off x="3746377" y="133165"/>
            <a:ext cx="2681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Backend Server.js File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42804435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22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FDFB7FD-C6E8-739D-0A8E-9B9FE9B7BF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446" y="2355825"/>
            <a:ext cx="2065199" cy="294049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C2789F1-A8DF-3F9F-375F-D6DD3D0A88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269" y="825444"/>
            <a:ext cx="7171041" cy="8230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832EC93-A592-736B-5932-2788937F7D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6805" y="2550718"/>
            <a:ext cx="4419983" cy="361981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6EE16A7-1868-C634-EB1B-C1667675A3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7713" y="1648475"/>
            <a:ext cx="4359018" cy="505249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B93B559-8E72-99CE-7AE8-0195A1E348B6}"/>
              </a:ext>
            </a:extLst>
          </p:cNvPr>
          <p:cNvSpPr txBox="1"/>
          <p:nvPr/>
        </p:nvSpPr>
        <p:spPr>
          <a:xfrm>
            <a:off x="133164" y="318136"/>
            <a:ext cx="8309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Backend .env file for Protect PORT No., Data Base and JWT Secret key</a:t>
            </a:r>
            <a:endParaRPr lang="en-IN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6661E82-69D4-6B98-B600-541BDCD89E92}"/>
              </a:ext>
            </a:extLst>
          </p:cNvPr>
          <p:cNvSpPr txBox="1"/>
          <p:nvPr/>
        </p:nvSpPr>
        <p:spPr>
          <a:xfrm>
            <a:off x="133164" y="1817484"/>
            <a:ext cx="3790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Backend Dependences</a:t>
            </a:r>
            <a:endParaRPr lang="en-IN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2F80C28-1E54-4D26-3D72-EF2B92294963}"/>
              </a:ext>
            </a:extLst>
          </p:cNvPr>
          <p:cNvSpPr txBox="1"/>
          <p:nvPr/>
        </p:nvSpPr>
        <p:spPr>
          <a:xfrm>
            <a:off x="3559946" y="2057408"/>
            <a:ext cx="29296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Password Hashing</a:t>
            </a:r>
            <a:endParaRPr lang="en-IN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C2506B2-2F6F-8243-B1D3-A5F0CE9CE53B}"/>
              </a:ext>
            </a:extLst>
          </p:cNvPr>
          <p:cNvSpPr txBox="1"/>
          <p:nvPr/>
        </p:nvSpPr>
        <p:spPr>
          <a:xfrm>
            <a:off x="7785715" y="1067810"/>
            <a:ext cx="4074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User and Admin Verification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9028111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7000"/>
                <a:hueMod val="92000"/>
                <a:satMod val="169000"/>
                <a:lumMod val="164000"/>
              </a:schemeClr>
            </a:gs>
            <a:gs pos="19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7A3EE35-658A-7B93-A137-258BA8F1620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90" t="30245" r="5245" b="48130"/>
          <a:stretch/>
        </p:blipFill>
        <p:spPr>
          <a:xfrm>
            <a:off x="219307" y="1092819"/>
            <a:ext cx="11753385" cy="158218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854F1EE-078F-D062-77E6-FAE57790132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8" t="57724" r="67988" b="5366"/>
          <a:stretch/>
        </p:blipFill>
        <p:spPr>
          <a:xfrm>
            <a:off x="6975894" y="2980006"/>
            <a:ext cx="4554464" cy="3327886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0E2DB331-4DC1-E463-C3D7-D23B5B0270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8937" y="613010"/>
            <a:ext cx="7757261" cy="154258"/>
          </a:xfrm>
        </p:spPr>
        <p:txBody>
          <a:bodyPr>
            <a:noAutofit/>
          </a:bodyPr>
          <a:lstStyle/>
          <a:p>
            <a:r>
              <a:rPr lang="en-US" sz="3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Inventory Dashboard</a:t>
            </a:r>
            <a:endParaRPr lang="en-IN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70458FB-62FA-8DF0-6C28-0857420842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3990" y="114686"/>
            <a:ext cx="1355449" cy="5400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CA5310E-90C8-9BF4-9642-CB5EB03434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7633" y="3000556"/>
            <a:ext cx="5669902" cy="3307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67084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4579</TotalTime>
  <Words>820</Words>
  <Application>Microsoft Office PowerPoint</Application>
  <PresentationFormat>Widescreen</PresentationFormat>
  <Paragraphs>66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Arial</vt:lpstr>
      <vt:lpstr>Calibri</vt:lpstr>
      <vt:lpstr>Century Gothic</vt:lpstr>
      <vt:lpstr>Wingdings 3</vt:lpstr>
      <vt:lpstr>Slice</vt:lpstr>
      <vt:lpstr>Tinker Quest’24 </vt:lpstr>
      <vt:lpstr>objective</vt:lpstr>
      <vt:lpstr>Approach</vt:lpstr>
      <vt:lpstr>Technology used</vt:lpstr>
      <vt:lpstr>Flow chart</vt:lpstr>
      <vt:lpstr>PowerPoint Presentation</vt:lpstr>
      <vt:lpstr>PowerPoint Presentation</vt:lpstr>
      <vt:lpstr>PowerPoint Presentation</vt:lpstr>
      <vt:lpstr>Inventory Dashboard</vt:lpstr>
      <vt:lpstr>PowerPoint Presentation</vt:lpstr>
      <vt:lpstr>PowerPoint Presentation</vt:lpstr>
      <vt:lpstr>PowerPoint Presentation</vt:lpstr>
      <vt:lpstr>Inventory Dashboard</vt:lpstr>
      <vt:lpstr>Booking ANAlysis</vt:lpstr>
      <vt:lpstr>PowerPoint Presentation</vt:lpstr>
      <vt:lpstr>Inventory Report &amp; Analysis</vt:lpstr>
      <vt:lpstr>Inventory Order Tracking</vt:lpstr>
      <vt:lpstr>Forecasting </vt:lpstr>
      <vt:lpstr>PowerPoint Presentation</vt:lpstr>
      <vt:lpstr>Chat Feature</vt:lpstr>
      <vt:lpstr>Manage Users</vt:lpstr>
      <vt:lpstr>Add New TEST</vt:lpstr>
      <vt:lpstr>LAB ASSOCIATE Features :</vt:lpstr>
      <vt:lpstr>IMPROVEMENTS</vt:lpstr>
      <vt:lpstr>Challenges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Tinker Quest’24 Healthware</dc:title>
  <dc:creator>Aakash Kumar</dc:creator>
  <cp:lastModifiedBy>Satish Maurya</cp:lastModifiedBy>
  <cp:revision>28</cp:revision>
  <dcterms:created xsi:type="dcterms:W3CDTF">2024-03-26T13:26:35Z</dcterms:created>
  <dcterms:modified xsi:type="dcterms:W3CDTF">2024-04-02T08:19:13Z</dcterms:modified>
</cp:coreProperties>
</file>